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7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05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8C11AA-2EDC-4395-B0CB-17E7544330C6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/>
    </dgm:pt>
    <dgm:pt modelId="{60359079-11AF-4E92-81CF-BA33CF6BA761}">
      <dgm:prSet phldrT="[文字]"/>
      <dgm:spPr/>
      <dgm:t>
        <a:bodyPr/>
        <a:lstStyle/>
        <a:p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從</a:t>
          </a:r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2</a:t>
          </a:r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米外接近平台</a:t>
          </a:r>
        </a:p>
      </dgm:t>
    </dgm:pt>
    <dgm:pt modelId="{477599B0-E167-48A2-97A8-7B9CEB0CB6A1}" type="parTrans" cxnId="{4BBF1E47-A85A-44E2-9C81-1611D2FCD2C0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B2B31D8-A3DE-4D06-95A4-9D6B88E308ED}" type="sibTrans" cxnId="{4BBF1E47-A85A-44E2-9C81-1611D2FCD2C0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D65384D-37FA-4784-873E-9B3393C1AAD2}">
      <dgm:prSet phldrT="[文字]"/>
      <dgm:spPr/>
      <dgm:t>
        <a:bodyPr/>
        <a:lstStyle/>
        <a:p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讓目標進入手臂工作範圍內</a:t>
          </a:r>
        </a:p>
      </dgm:t>
    </dgm:pt>
    <dgm:pt modelId="{181C4FE0-2F77-4371-ABBA-8AC90EA7DAC6}" type="parTrans" cxnId="{A0365146-EAE3-43CB-A5DB-3FDEBBA8F498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17087E6-2981-4D73-AD5D-77D78AD8C57A}" type="sibTrans" cxnId="{A0365146-EAE3-43CB-A5DB-3FDEBBA8F498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181EB0A-31E7-47FD-B8FC-DAEDB12F8C86}">
      <dgm:prSet phldrT="[文字]"/>
      <dgm:spPr/>
      <dgm:t>
        <a:bodyPr/>
        <a:lstStyle/>
        <a:p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手臂插入桿件至目標孔洞</a:t>
          </a:r>
        </a:p>
      </dgm:t>
    </dgm:pt>
    <dgm:pt modelId="{1EAE1524-8C7B-4367-A8F1-838693C9FE66}" type="parTrans" cxnId="{4D0FEFDC-E190-443A-B3F5-5C6D007A9673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93DA3CA-B28A-449F-9B31-777C9A543D38}" type="sibTrans" cxnId="{4D0FEFDC-E190-443A-B3F5-5C6D007A9673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AB2D11A-710C-40D3-BB0F-1E3A34AEFEFF}" type="pres">
      <dgm:prSet presAssocID="{BB8C11AA-2EDC-4395-B0CB-17E7544330C6}" presName="Name0" presStyleCnt="0">
        <dgm:presLayoutVars>
          <dgm:dir/>
          <dgm:resizeHandles val="exact"/>
        </dgm:presLayoutVars>
      </dgm:prSet>
      <dgm:spPr/>
    </dgm:pt>
    <dgm:pt modelId="{6A2BD4E3-2790-4AE2-82ED-E9D170111137}" type="pres">
      <dgm:prSet presAssocID="{60359079-11AF-4E92-81CF-BA33CF6BA761}" presName="node" presStyleLbl="node1" presStyleIdx="0" presStyleCnt="3">
        <dgm:presLayoutVars>
          <dgm:bulletEnabled val="1"/>
        </dgm:presLayoutVars>
      </dgm:prSet>
      <dgm:spPr/>
    </dgm:pt>
    <dgm:pt modelId="{B0BA1829-209E-4A41-B971-A3C931D017AF}" type="pres">
      <dgm:prSet presAssocID="{FB2B31D8-A3DE-4D06-95A4-9D6B88E308ED}" presName="sibTrans" presStyleLbl="sibTrans2D1" presStyleIdx="0" presStyleCnt="2"/>
      <dgm:spPr/>
    </dgm:pt>
    <dgm:pt modelId="{393FCA7D-E9B7-46F7-8D3B-F39288C28DE7}" type="pres">
      <dgm:prSet presAssocID="{FB2B31D8-A3DE-4D06-95A4-9D6B88E308ED}" presName="connectorText" presStyleLbl="sibTrans2D1" presStyleIdx="0" presStyleCnt="2"/>
      <dgm:spPr/>
    </dgm:pt>
    <dgm:pt modelId="{7F6BF0EA-6684-4F9D-B226-0F9A7A85330F}" type="pres">
      <dgm:prSet presAssocID="{FD65384D-37FA-4784-873E-9B3393C1AAD2}" presName="node" presStyleLbl="node1" presStyleIdx="1" presStyleCnt="3">
        <dgm:presLayoutVars>
          <dgm:bulletEnabled val="1"/>
        </dgm:presLayoutVars>
      </dgm:prSet>
      <dgm:spPr/>
    </dgm:pt>
    <dgm:pt modelId="{01B3708B-C153-4063-A56A-B59F0281CB88}" type="pres">
      <dgm:prSet presAssocID="{317087E6-2981-4D73-AD5D-77D78AD8C57A}" presName="sibTrans" presStyleLbl="sibTrans2D1" presStyleIdx="1" presStyleCnt="2"/>
      <dgm:spPr/>
    </dgm:pt>
    <dgm:pt modelId="{83AB1CA4-4B49-4068-884B-A933925DFF92}" type="pres">
      <dgm:prSet presAssocID="{317087E6-2981-4D73-AD5D-77D78AD8C57A}" presName="connectorText" presStyleLbl="sibTrans2D1" presStyleIdx="1" presStyleCnt="2"/>
      <dgm:spPr/>
    </dgm:pt>
    <dgm:pt modelId="{603A5BD1-59AE-4B5B-BEC8-175A8FF1708D}" type="pres">
      <dgm:prSet presAssocID="{1181EB0A-31E7-47FD-B8FC-DAEDB12F8C86}" presName="node" presStyleLbl="node1" presStyleIdx="2" presStyleCnt="3">
        <dgm:presLayoutVars>
          <dgm:bulletEnabled val="1"/>
        </dgm:presLayoutVars>
      </dgm:prSet>
      <dgm:spPr/>
    </dgm:pt>
  </dgm:ptLst>
  <dgm:cxnLst>
    <dgm:cxn modelId="{3238BD37-7481-4A92-AA77-660124A13B09}" type="presOf" srcId="{FB2B31D8-A3DE-4D06-95A4-9D6B88E308ED}" destId="{393FCA7D-E9B7-46F7-8D3B-F39288C28DE7}" srcOrd="1" destOrd="0" presId="urn:microsoft.com/office/officeart/2005/8/layout/process1"/>
    <dgm:cxn modelId="{A0365146-EAE3-43CB-A5DB-3FDEBBA8F498}" srcId="{BB8C11AA-2EDC-4395-B0CB-17E7544330C6}" destId="{FD65384D-37FA-4784-873E-9B3393C1AAD2}" srcOrd="1" destOrd="0" parTransId="{181C4FE0-2F77-4371-ABBA-8AC90EA7DAC6}" sibTransId="{317087E6-2981-4D73-AD5D-77D78AD8C57A}"/>
    <dgm:cxn modelId="{037AF446-7B5C-4A42-B25B-473481CF4058}" type="presOf" srcId="{317087E6-2981-4D73-AD5D-77D78AD8C57A}" destId="{83AB1CA4-4B49-4068-884B-A933925DFF92}" srcOrd="1" destOrd="0" presId="urn:microsoft.com/office/officeart/2005/8/layout/process1"/>
    <dgm:cxn modelId="{4BBF1E47-A85A-44E2-9C81-1611D2FCD2C0}" srcId="{BB8C11AA-2EDC-4395-B0CB-17E7544330C6}" destId="{60359079-11AF-4E92-81CF-BA33CF6BA761}" srcOrd="0" destOrd="0" parTransId="{477599B0-E167-48A2-97A8-7B9CEB0CB6A1}" sibTransId="{FB2B31D8-A3DE-4D06-95A4-9D6B88E308ED}"/>
    <dgm:cxn modelId="{4174447F-94E6-4AED-BCB3-779CEECA6BEE}" type="presOf" srcId="{317087E6-2981-4D73-AD5D-77D78AD8C57A}" destId="{01B3708B-C153-4063-A56A-B59F0281CB88}" srcOrd="0" destOrd="0" presId="urn:microsoft.com/office/officeart/2005/8/layout/process1"/>
    <dgm:cxn modelId="{1B850F80-611E-4A0A-BC35-7595DCE6B18B}" type="presOf" srcId="{1181EB0A-31E7-47FD-B8FC-DAEDB12F8C86}" destId="{603A5BD1-59AE-4B5B-BEC8-175A8FF1708D}" srcOrd="0" destOrd="0" presId="urn:microsoft.com/office/officeart/2005/8/layout/process1"/>
    <dgm:cxn modelId="{E7DA0387-40D6-4933-952D-8BBE79125FAE}" type="presOf" srcId="{FD65384D-37FA-4784-873E-9B3393C1AAD2}" destId="{7F6BF0EA-6684-4F9D-B226-0F9A7A85330F}" srcOrd="0" destOrd="0" presId="urn:microsoft.com/office/officeart/2005/8/layout/process1"/>
    <dgm:cxn modelId="{B1F7D199-6DBB-4A0E-BFF4-DA7FF41C4325}" type="presOf" srcId="{BB8C11AA-2EDC-4395-B0CB-17E7544330C6}" destId="{5AB2D11A-710C-40D3-BB0F-1E3A34AEFEFF}" srcOrd="0" destOrd="0" presId="urn:microsoft.com/office/officeart/2005/8/layout/process1"/>
    <dgm:cxn modelId="{A4898ADA-A621-48EF-9F5A-1E582C022EC9}" type="presOf" srcId="{FB2B31D8-A3DE-4D06-95A4-9D6B88E308ED}" destId="{B0BA1829-209E-4A41-B971-A3C931D017AF}" srcOrd="0" destOrd="0" presId="urn:microsoft.com/office/officeart/2005/8/layout/process1"/>
    <dgm:cxn modelId="{4D0FEFDC-E190-443A-B3F5-5C6D007A9673}" srcId="{BB8C11AA-2EDC-4395-B0CB-17E7544330C6}" destId="{1181EB0A-31E7-47FD-B8FC-DAEDB12F8C86}" srcOrd="2" destOrd="0" parTransId="{1EAE1524-8C7B-4367-A8F1-838693C9FE66}" sibTransId="{993DA3CA-B28A-449F-9B31-777C9A543D38}"/>
    <dgm:cxn modelId="{D04F9AFB-7ACA-4F44-9AC6-1DC2DF20CD6C}" type="presOf" srcId="{60359079-11AF-4E92-81CF-BA33CF6BA761}" destId="{6A2BD4E3-2790-4AE2-82ED-E9D170111137}" srcOrd="0" destOrd="0" presId="urn:microsoft.com/office/officeart/2005/8/layout/process1"/>
    <dgm:cxn modelId="{A1F0214A-2C78-4F88-913B-BA924FA40E42}" type="presParOf" srcId="{5AB2D11A-710C-40D3-BB0F-1E3A34AEFEFF}" destId="{6A2BD4E3-2790-4AE2-82ED-E9D170111137}" srcOrd="0" destOrd="0" presId="urn:microsoft.com/office/officeart/2005/8/layout/process1"/>
    <dgm:cxn modelId="{0D627B1D-ED80-49A5-979F-71A06561185F}" type="presParOf" srcId="{5AB2D11A-710C-40D3-BB0F-1E3A34AEFEFF}" destId="{B0BA1829-209E-4A41-B971-A3C931D017AF}" srcOrd="1" destOrd="0" presId="urn:microsoft.com/office/officeart/2005/8/layout/process1"/>
    <dgm:cxn modelId="{10CFFC19-269E-4D1C-91BD-76815DE6CAF1}" type="presParOf" srcId="{B0BA1829-209E-4A41-B971-A3C931D017AF}" destId="{393FCA7D-E9B7-46F7-8D3B-F39288C28DE7}" srcOrd="0" destOrd="0" presId="urn:microsoft.com/office/officeart/2005/8/layout/process1"/>
    <dgm:cxn modelId="{90C2B7B7-A177-43ED-AE36-1D573BE1E353}" type="presParOf" srcId="{5AB2D11A-710C-40D3-BB0F-1E3A34AEFEFF}" destId="{7F6BF0EA-6684-4F9D-B226-0F9A7A85330F}" srcOrd="2" destOrd="0" presId="urn:microsoft.com/office/officeart/2005/8/layout/process1"/>
    <dgm:cxn modelId="{8E91CF81-6D97-4889-AB47-223EF7A1418F}" type="presParOf" srcId="{5AB2D11A-710C-40D3-BB0F-1E3A34AEFEFF}" destId="{01B3708B-C153-4063-A56A-B59F0281CB88}" srcOrd="3" destOrd="0" presId="urn:microsoft.com/office/officeart/2005/8/layout/process1"/>
    <dgm:cxn modelId="{6957955C-4373-437D-8F51-40E3C36A0807}" type="presParOf" srcId="{01B3708B-C153-4063-A56A-B59F0281CB88}" destId="{83AB1CA4-4B49-4068-884B-A933925DFF92}" srcOrd="0" destOrd="0" presId="urn:microsoft.com/office/officeart/2005/8/layout/process1"/>
    <dgm:cxn modelId="{86E6DB7E-FECF-4DF1-A2C3-7B496A5CE950}" type="presParOf" srcId="{5AB2D11A-710C-40D3-BB0F-1E3A34AEFEFF}" destId="{603A5BD1-59AE-4B5B-BEC8-175A8FF1708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2BD4E3-2790-4AE2-82ED-E9D170111137}">
      <dsp:nvSpPr>
        <dsp:cNvPr id="0" name=""/>
        <dsp:cNvSpPr/>
      </dsp:nvSpPr>
      <dsp:spPr>
        <a:xfrm>
          <a:off x="9242" y="1346949"/>
          <a:ext cx="2762398" cy="165743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從</a:t>
          </a:r>
          <a:r>
            <a:rPr lang="en-US" altLang="zh-TW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2</a:t>
          </a: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米外接近平台</a:t>
          </a:r>
        </a:p>
      </dsp:txBody>
      <dsp:txXfrm>
        <a:off x="57787" y="1395494"/>
        <a:ext cx="2665308" cy="1560349"/>
      </dsp:txXfrm>
    </dsp:sp>
    <dsp:sp modelId="{B0BA1829-209E-4A41-B971-A3C931D017AF}">
      <dsp:nvSpPr>
        <dsp:cNvPr id="0" name=""/>
        <dsp:cNvSpPr/>
      </dsp:nvSpPr>
      <dsp:spPr>
        <a:xfrm>
          <a:off x="3047880" y="1833131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3047880" y="1970146"/>
        <a:ext cx="409940" cy="411044"/>
      </dsp:txXfrm>
    </dsp:sp>
    <dsp:sp modelId="{7F6BF0EA-6684-4F9D-B226-0F9A7A85330F}">
      <dsp:nvSpPr>
        <dsp:cNvPr id="0" name=""/>
        <dsp:cNvSpPr/>
      </dsp:nvSpPr>
      <dsp:spPr>
        <a:xfrm>
          <a:off x="3876600" y="1346949"/>
          <a:ext cx="2762398" cy="165743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讓目標進入手臂工作範圍內</a:t>
          </a:r>
        </a:p>
      </dsp:txBody>
      <dsp:txXfrm>
        <a:off x="3925145" y="1395494"/>
        <a:ext cx="2665308" cy="1560349"/>
      </dsp:txXfrm>
    </dsp:sp>
    <dsp:sp modelId="{01B3708B-C153-4063-A56A-B59F0281CB88}">
      <dsp:nvSpPr>
        <dsp:cNvPr id="0" name=""/>
        <dsp:cNvSpPr/>
      </dsp:nvSpPr>
      <dsp:spPr>
        <a:xfrm>
          <a:off x="6915239" y="1833131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6915239" y="1970146"/>
        <a:ext cx="409940" cy="411044"/>
      </dsp:txXfrm>
    </dsp:sp>
    <dsp:sp modelId="{603A5BD1-59AE-4B5B-BEC8-175A8FF1708D}">
      <dsp:nvSpPr>
        <dsp:cNvPr id="0" name=""/>
        <dsp:cNvSpPr/>
      </dsp:nvSpPr>
      <dsp:spPr>
        <a:xfrm>
          <a:off x="7743958" y="1346949"/>
          <a:ext cx="2762398" cy="165743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手臂插入桿件至目標孔洞</a:t>
          </a:r>
        </a:p>
      </dsp:txBody>
      <dsp:txXfrm>
        <a:off x="7792503" y="1395494"/>
        <a:ext cx="2665308" cy="15603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D8B66C-B130-4F15-991C-F9A739A84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98D1105-DA56-4718-A4E7-21257FEB4F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72670A-A665-4930-80A3-A11DF4BB1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F8DDFE-CC77-4F82-9C9B-86EC9FB0C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DECEAF-7A25-49E7-8A40-143A4A432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0748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B187D4-5B46-443F-8E4C-95078711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0D02F3E-E1F3-4409-88E2-AB4E47882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1A741A-FF92-4BC5-955B-36EA1CEE4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DBEA75-BB7B-455F-9791-C2785393C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EE7C99-3DBD-46A3-AFF2-B65622B63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193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0DC6841-E21E-4944-891C-DB75845DB2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ED3585B-09C8-4D95-8C08-4B06E570B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1B17EF-C9B5-4FA1-8E97-674E20EE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85A8B7C-D7D5-4FA0-89D5-7CE284C69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A98AB8-B105-44AE-9B14-DD9451EC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517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1C3AAF-01F4-46D6-A82C-85CAB1D56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7F9353-25CF-41BD-802D-CB4139906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C14D86F-495E-4370-A29E-3CBD9A2D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5D6430-9521-45B6-9D0A-CB08B4974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4A3D8B3-F43B-4074-B9BA-EA836EAC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1744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242BA8-FD4D-47DD-A3CA-777FE2DF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2DD8767-A308-482E-8761-DDE809C0E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260C80-B1E8-4A99-933A-0CC47B64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37105F9-946C-43DB-9F92-05C5016D8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EADCA3-D0BE-4E24-A39B-892885BE7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6830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74017E-AEFA-44EC-A23A-DA2CE01DD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A6ABFF-2A63-4E0A-875E-D446CDB9A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12E20-32CE-446E-813F-F1E083F3FA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4A022BC-6508-4EF8-BD44-2C2DB28C4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5199259-3302-476F-8E11-9D1CD76A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501CCDD-F43F-4C91-84B6-6FD8C80A6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6654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74857B-69EE-46AB-90C5-D454FC5F9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BF09095-8A0F-4653-8E45-7D2AC874B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8A00A33-F446-444D-AF12-608056BCC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7A253FD-2320-438A-B79F-2BED196A47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C002314-82B2-4D94-8622-28FDAE9804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F037CA4-6490-487C-8447-AF7DE8F77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EFE7C82-E1E3-431B-86E4-EADF7AB83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D0960B9-919B-4D14-AA76-A9C54E190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7888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E0992D-D17D-4402-AD3E-0C871B601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1A1911F-0A48-419E-9430-BABD3CA3F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C151B6A-3351-4FE0-B440-6DF2948B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BD5B091-BEE2-41E1-B17B-692F5D09C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7739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54BA416-B8AB-443B-A2A1-AE1DEA08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403C556-D843-46F5-A3A9-AF6A597BD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ECBA77-6F5D-464D-99BF-1CC502760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1417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E11A7F-393C-438D-923D-42C4D62E8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215385-BB07-45DF-908B-9F638EC0A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4C20391-F854-4AE9-8433-C99129821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552A66B-9466-4419-A427-B31813EFB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BAA4D06-0912-4F24-A48C-FDCB2ABAD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30CEA70-1700-4FBA-BF5B-F24DA75BB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79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4940D7-9298-4BB1-BBEC-6DD6F3FDC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25D8C8A-E506-4E9F-81AA-51FB87D1D2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077E80B-9541-4122-B111-603A5ADF9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93914D6-1513-400C-8FCC-914B05F84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F62E8A0-EB5B-49B2-94B2-E7CF53182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46CD69A-39EB-4B7D-9546-1F8B50207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8484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ADD3D68-D1AF-40A1-8FD0-E85E09364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77DA6C2-8538-4280-AE6C-3ECFDAD8AA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FBBA83-D00F-4425-A17A-5FF9C5A09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7CE3A-A28B-4448-8CAE-63DDDEAF01F8}" type="datetimeFigureOut">
              <a:rPr lang="zh-TW" altLang="en-US" smtClean="0"/>
              <a:t>2020/7/3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CC7730-D052-4F50-BA6D-EDBF587A25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5B7586C-1B35-4897-BD58-21512FE1D1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2270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Mgnb-vJrVYk?t=23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BlEOE2fy_Zc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outu.be/eL94G9sQi4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4D3065-0F49-4FF2-868D-9E3540BE1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機器人動力與控制 期末專題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1CE427A-7A05-4DD8-981C-D9B65F2870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5657" y="4327901"/>
            <a:ext cx="2925452" cy="1655762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組員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R08631006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許述文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R07543052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吳為斌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R08631020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林弘曄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B06611036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張名翔</a:t>
            </a:r>
            <a:endParaRPr lang="zh-TW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6D06021-01ED-4854-99B9-0192AFEC44E7}"/>
              </a:ext>
            </a:extLst>
          </p:cNvPr>
          <p:cNvSpPr txBox="1"/>
          <p:nvPr/>
        </p:nvSpPr>
        <p:spPr>
          <a:xfrm>
            <a:off x="6454429" y="4327901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顏炳郎老師</a:t>
            </a:r>
          </a:p>
        </p:txBody>
      </p:sp>
    </p:spTree>
    <p:extLst>
      <p:ext uri="{BB962C8B-B14F-4D97-AF65-F5344CB8AC3E}">
        <p14:creationId xmlns:p14="http://schemas.microsoft.com/office/powerpoint/2010/main" val="2577349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2B63418-C911-4292-A0F0-D993D9E7E2E6}"/>
              </a:ext>
            </a:extLst>
          </p:cNvPr>
          <p:cNvSpPr txBox="1"/>
          <p:nvPr/>
        </p:nvSpPr>
        <p:spPr>
          <a:xfrm>
            <a:off x="459504" y="2451091"/>
            <a:ext cx="439616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誤差修正</a:t>
            </a:r>
          </a:p>
        </p:txBody>
      </p:sp>
      <p:pic>
        <p:nvPicPr>
          <p:cNvPr id="1026" name="Picture 2" descr="未提供說明。">
            <a:extLst>
              <a:ext uri="{FF2B5EF4-FFF2-40B4-BE49-F238E27FC236}">
                <a16:creationId xmlns:a16="http://schemas.microsoft.com/office/drawing/2014/main" id="{DEE1196C-B497-4224-BB07-1949B518F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285" y="4272742"/>
            <a:ext cx="3206708" cy="2322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9E5FEB74-CE6C-4D6B-B027-4E65A9026F30}"/>
              </a:ext>
            </a:extLst>
          </p:cNvPr>
          <p:cNvSpPr/>
          <p:nvPr/>
        </p:nvSpPr>
        <p:spPr>
          <a:xfrm>
            <a:off x="459504" y="3300361"/>
            <a:ext cx="48677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紅色點為視覺轉換的手臂末端點預測座標，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藍色點為手臂末端點實際座標</a:t>
            </a:r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52" name="Picture 4" descr="https://scontent-tpe1-1.xx.fbcdn.net/v/t1.15752-9/106588340_940050726407999_7930940207128882419_n.png?_nc_cat=106&amp;_nc_sid=b96e70&amp;_nc_oc=AQmBjAJQC8Y-I8YKsWmWO-SNW71MBvhg4bzQ2VTW2QW70kBqtmLU1rv5KZ7QtmWyoa8&amp;_nc_ht=scontent-tpe1-1.xx&amp;oh=6bef11e01e7afb4a8b821a9a38327561&amp;oe=5F23800A">
            <a:extLst>
              <a:ext uri="{FF2B5EF4-FFF2-40B4-BE49-F238E27FC236}">
                <a16:creationId xmlns:a16="http://schemas.microsoft.com/office/drawing/2014/main" id="{5B6FA544-3B5B-49F7-BB36-B1032A2BA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0504" y="2010100"/>
            <a:ext cx="6007798" cy="389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726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2AE9A3C-8747-4759-857D-5C90DAD14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289" y="3015407"/>
            <a:ext cx="5528784" cy="310813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E80E230-19D9-4DE0-9695-9EE55D396DC4}"/>
              </a:ext>
            </a:extLst>
          </p:cNvPr>
          <p:cNvSpPr/>
          <p:nvPr/>
        </p:nvSpPr>
        <p:spPr>
          <a:xfrm>
            <a:off x="4306888" y="6123543"/>
            <a:ext cx="35782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u="sng" dirty="0">
                <a:solidFill>
                  <a:srgbClr val="1155CC"/>
                </a:solidFill>
                <a:latin typeface="Times New Roman" panose="02020603050405020304" pitchFamily="18" charset="0"/>
                <a:ea typeface="標楷體" panose="03000509000000000000" pitchFamily="65" charset="-120"/>
                <a:hlinkClick r:id="rId3"/>
              </a:rPr>
              <a:t>https://youtu.be/Mgnb-vJrVYk?t=23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BF48B42-BC6F-4D3E-A1E0-FEB0D2D1528F}"/>
              </a:ext>
            </a:extLst>
          </p:cNvPr>
          <p:cNvSpPr/>
          <p:nvPr/>
        </p:nvSpPr>
        <p:spPr>
          <a:xfrm>
            <a:off x="2164080" y="2066019"/>
            <a:ext cx="83921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透過</a:t>
            </a:r>
            <a:r>
              <a:rPr lang="en-US" altLang="zh-TW" sz="24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Jacobian</a:t>
            </a:r>
            <a:r>
              <a:rPr lang="en-US" altLang="zh-TW" sz="24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 err="1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疊代運算，手臂運動並將桿件插入孔目標洞</a:t>
            </a:r>
            <a:r>
              <a:rPr lang="en-US" altLang="zh-TW" sz="24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。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7533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3823"/>
          </a:xfrm>
        </p:spPr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最終整合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98A237F-DF76-4D6D-BE98-F3947C3E6ED1}"/>
              </a:ext>
            </a:extLst>
          </p:cNvPr>
          <p:cNvSpPr/>
          <p:nvPr/>
        </p:nvSpPr>
        <p:spPr>
          <a:xfrm>
            <a:off x="778626" y="1448948"/>
            <a:ext cx="10515600" cy="538818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99B6E8A-DD6D-4EE7-8B52-54994331DE2B}"/>
              </a:ext>
            </a:extLst>
          </p:cNvPr>
          <p:cNvSpPr/>
          <p:nvPr/>
        </p:nvSpPr>
        <p:spPr>
          <a:xfrm>
            <a:off x="1396537" y="1710494"/>
            <a:ext cx="8678488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b="1" dirty="0">
                <a:solidFill>
                  <a:srgbClr val="DCDCAA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1600" b="1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"Start"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cam = Camera()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arm = Arm()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arm.hide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time.sleep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b="1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600" b="1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"Approach"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continueRun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(partial(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detectAndApproach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  <a:r>
              <a:rPr lang="en-US" altLang="zh-TW" sz="1600" b="1" dirty="0">
                <a:solidFill>
                  <a:srgbClr val="9CDCFE"/>
                </a:solidFill>
                <a:latin typeface="Consolas" panose="020B0609020204030204" pitchFamily="49" charset="0"/>
              </a:rPr>
              <a:t>arm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=arm,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  <a:r>
              <a:rPr lang="en-US" altLang="zh-TW" sz="16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func_detect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platform_net.detect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  <a:r>
              <a:rPr lang="en-US" altLang="zh-TW" sz="16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func_approach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carApproach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	</a:t>
            </a:r>
            <a:r>
              <a:rPr lang="en-US" altLang="zh-TW" sz="1600" b="1" dirty="0">
                <a:solidFill>
                  <a:srgbClr val="9CDCFE"/>
                </a:solidFill>
                <a:latin typeface="Consolas" panose="020B0609020204030204" pitchFamily="49" charset="0"/>
              </a:rPr>
              <a:t>cam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=cam)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600" b="1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"Approach Minor"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continueRun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(partial(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detectAndApproach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  <a:r>
              <a:rPr lang="en-US" altLang="zh-TW" sz="1600" b="1" dirty="0">
                <a:solidFill>
                  <a:srgbClr val="9CDCFE"/>
                </a:solidFill>
                <a:latin typeface="Consolas" panose="020B0609020204030204" pitchFamily="49" charset="0"/>
              </a:rPr>
              <a:t>arm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=arm,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  <a:r>
              <a:rPr lang="en-US" altLang="zh-TW" sz="16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func_detect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hole_net.detect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    </a:t>
            </a:r>
            <a:r>
              <a:rPr lang="en-US" altLang="zh-TW" sz="1600" b="1" dirty="0" err="1">
                <a:solidFill>
                  <a:srgbClr val="9CDCFE"/>
                </a:solidFill>
                <a:latin typeface="Consolas" panose="020B0609020204030204" pitchFamily="49" charset="0"/>
              </a:rPr>
              <a:t>func_approach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carApproachMinor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</a:t>
            </a:r>
            <a:r>
              <a:rPr lang="en-US" altLang="zh-TW" sz="1600" b="1" dirty="0">
                <a:solidFill>
                  <a:srgbClr val="9CDCFE"/>
                </a:solidFill>
                <a:latin typeface="Consolas" panose="020B0609020204030204" pitchFamily="49" charset="0"/>
              </a:rPr>
              <a:t>cam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=cam)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600" b="1" dirty="0">
                <a:solidFill>
                  <a:srgbClr val="DCDCAA"/>
                </a:solidFill>
                <a:latin typeface="Consolas" panose="020B0609020204030204" pitchFamily="49" charset="0"/>
              </a:rPr>
              <a:t>print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1600" b="1" dirty="0">
                <a:solidFill>
                  <a:srgbClr val="CE9178"/>
                </a:solidFill>
                <a:latin typeface="Consolas" panose="020B0609020204030204" pitchFamily="49" charset="0"/>
              </a:rPr>
              <a:t>"Insert"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detectAndInsert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(cam, arm, partial(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yoloDetect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altLang="zh-TW" sz="1600" b="1" dirty="0" err="1">
                <a:solidFill>
                  <a:srgbClr val="D4D4D4"/>
                </a:solidFill>
                <a:latin typeface="Consolas" panose="020B0609020204030204" pitchFamily="49" charset="0"/>
              </a:rPr>
              <a:t>hole_net.detect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        </a:t>
            </a:r>
            <a:r>
              <a:rPr lang="en-US" altLang="zh-TW" sz="1600" b="1" dirty="0">
                <a:solidFill>
                  <a:srgbClr val="9CDCFE"/>
                </a:solidFill>
                <a:latin typeface="Consolas" panose="020B0609020204030204" pitchFamily="49" charset="0"/>
              </a:rPr>
              <a:t>multiple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1600" b="1" dirty="0">
                <a:solidFill>
                  <a:srgbClr val="569CD6"/>
                </a:solidFill>
                <a:latin typeface="Consolas" panose="020B0609020204030204" pitchFamily="49" charset="0"/>
              </a:rPr>
              <a:t>True</a:t>
            </a:r>
            <a:r>
              <a:rPr lang="en-US" altLang="zh-TW" sz="1600" b="1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en-US" altLang="zh-TW" sz="1600" b="1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544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3823"/>
          </a:xfrm>
        </p:spPr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最終整合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7530813-AB73-4523-85ED-97A17C8A7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0813" y="1448948"/>
            <a:ext cx="3025187" cy="531431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9D3D445-E1BC-48B0-9D7C-45DC37E21880}"/>
              </a:ext>
            </a:extLst>
          </p:cNvPr>
          <p:cNvSpPr/>
          <p:nvPr/>
        </p:nvSpPr>
        <p:spPr>
          <a:xfrm>
            <a:off x="6399953" y="3943841"/>
            <a:ext cx="4012637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</a:pP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hlinkClick r:id="rId3"/>
              </a:rPr>
              <a:t>完整任務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hlinkClick r:id="rId3"/>
              </a:rPr>
              <a:t>:https://youtu.be/BlEOE2fy_Zc</a:t>
            </a:r>
            <a:endParaRPr lang="en-US" altLang="zh-TW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algn="ctr">
              <a:spcAft>
                <a:spcPts val="0"/>
              </a:spcAft>
            </a:pPr>
            <a:endParaRPr lang="zh-TW" altLang="zh-TW" sz="2000" dirty="0">
              <a:latin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964561D-0007-4641-817D-81F59ECCF914}"/>
              </a:ext>
            </a:extLst>
          </p:cNvPr>
          <p:cNvSpPr/>
          <p:nvPr/>
        </p:nvSpPr>
        <p:spPr>
          <a:xfrm>
            <a:off x="6399953" y="2746494"/>
            <a:ext cx="40761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hlinkClick r:id="rId4"/>
              </a:rPr>
              <a:t>手臂插件</a:t>
            </a:r>
            <a:r>
              <a:rPr lang="en-US" altLang="zh-TW" dirty="0">
                <a:hlinkClick r:id="rId4"/>
              </a:rPr>
              <a:t>:</a:t>
            </a:r>
            <a:r>
              <a:rPr lang="zh-TW" altLang="en-US" dirty="0">
                <a:hlinkClick r:id="rId4"/>
              </a:rPr>
              <a:t>https://youtu.be/eL94G9sQi4A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23335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AE8DD2AC-F388-4224-B955-CC3A93484B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37610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4363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2EAE50-C8F6-4FE7-8C40-FFB458E01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480" y="2275463"/>
            <a:ext cx="5482460" cy="3974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902B074-0B25-4C0E-9C90-3B6268084B0F}"/>
              </a:ext>
            </a:extLst>
          </p:cNvPr>
          <p:cNvSpPr/>
          <p:nvPr/>
        </p:nvSpPr>
        <p:spPr>
          <a:xfrm>
            <a:off x="2300142" y="1983075"/>
            <a:ext cx="7598002" cy="457798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1335182" y="1690687"/>
            <a:ext cx="191734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硬體架構</a:t>
            </a:r>
          </a:p>
        </p:txBody>
      </p:sp>
    </p:spTree>
    <p:extLst>
      <p:ext uri="{BB962C8B-B14F-4D97-AF65-F5344CB8AC3E}">
        <p14:creationId xmlns:p14="http://schemas.microsoft.com/office/powerpoint/2010/main" val="3801696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s://lh3.googleusercontent.com/1SCm6WTpRy0uPQ3JB611Hvh6008KjrzGgvoeh3GHP-bbioJrvCGttuJPHdVkca95IG9c2DH3Go_VG7fsLXRHBcMynbwD9VM32sWYse601LxrlVcC4S3BCNItJrV8Ry43g-ruM0rhj1A">
            <a:extLst>
              <a:ext uri="{FF2B5EF4-FFF2-40B4-BE49-F238E27FC236}">
                <a16:creationId xmlns:a16="http://schemas.microsoft.com/office/drawing/2014/main" id="{2489F6CC-092D-48ED-AD65-3B57832BE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818" y="2219000"/>
            <a:ext cx="6935153" cy="427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902B074-0B25-4C0E-9C90-3B6268084B0F}"/>
              </a:ext>
            </a:extLst>
          </p:cNvPr>
          <p:cNvSpPr/>
          <p:nvPr/>
        </p:nvSpPr>
        <p:spPr>
          <a:xfrm>
            <a:off x="2300142" y="1983075"/>
            <a:ext cx="7598002" cy="457798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1335182" y="1690687"/>
            <a:ext cx="191734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軟體架構</a:t>
            </a:r>
          </a:p>
        </p:txBody>
      </p:sp>
    </p:spTree>
    <p:extLst>
      <p:ext uri="{BB962C8B-B14F-4D97-AF65-F5344CB8AC3E}">
        <p14:creationId xmlns:p14="http://schemas.microsoft.com/office/powerpoint/2010/main" val="1515916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902B074-0B25-4C0E-9C90-3B6268084B0F}"/>
              </a:ext>
            </a:extLst>
          </p:cNvPr>
          <p:cNvSpPr/>
          <p:nvPr/>
        </p:nvSpPr>
        <p:spPr>
          <a:xfrm>
            <a:off x="2300142" y="1690688"/>
            <a:ext cx="7598002" cy="4870367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2570240" y="1470695"/>
            <a:ext cx="7051519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階段任務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米外靠近平台的邏輯設計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7B17BA9-F273-4D7A-908C-CB655F93B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0240" y="2425864"/>
            <a:ext cx="7051519" cy="3597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5213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3897916" y="1546110"/>
            <a:ext cx="439616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影像辨識結合深度學習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45828EA-D5DC-4C8C-94DC-013BBFB15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8614" y="2645110"/>
            <a:ext cx="3236472" cy="323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72E882F-82B5-4BA4-A2D6-88E7B094FC92}"/>
              </a:ext>
            </a:extLst>
          </p:cNvPr>
          <p:cNvSpPr/>
          <p:nvPr/>
        </p:nvSpPr>
        <p:spPr>
          <a:xfrm>
            <a:off x="6564265" y="2645110"/>
            <a:ext cx="4396168" cy="316030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YOLOv3-tiny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標記約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300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張目標圖片，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解析度為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640x480 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像素，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達到約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96% 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sz="2000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mAP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可克服光線、角度等環境因子對視覺辨識造成的負面影響。</a:t>
            </a:r>
          </a:p>
        </p:txBody>
      </p:sp>
    </p:spTree>
    <p:extLst>
      <p:ext uri="{BB962C8B-B14F-4D97-AF65-F5344CB8AC3E}">
        <p14:creationId xmlns:p14="http://schemas.microsoft.com/office/powerpoint/2010/main" val="347715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692409" y="2267456"/>
            <a:ext cx="439616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實際運行程成果</a:t>
            </a:r>
          </a:p>
        </p:txBody>
      </p:sp>
      <p:pic>
        <p:nvPicPr>
          <p:cNvPr id="4" name="detect_platform_demo">
            <a:hlinkClick r:id="" action="ppaction://media"/>
            <a:extLst>
              <a:ext uri="{FF2B5EF4-FFF2-40B4-BE49-F238E27FC236}">
                <a16:creationId xmlns:a16="http://schemas.microsoft.com/office/drawing/2014/main" id="{22876FE7-1E42-4453-85AE-5AD3D0DCA8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2408" y="3428999"/>
            <a:ext cx="6951723" cy="2491034"/>
          </a:xfrm>
          <a:prstGeom prst="rect">
            <a:avLst/>
          </a:prstGeom>
        </p:spPr>
      </p:pic>
      <p:pic>
        <p:nvPicPr>
          <p:cNvPr id="5" name="120200701_011627">
            <a:hlinkClick r:id="" action="ppaction://media"/>
            <a:extLst>
              <a:ext uri="{FF2B5EF4-FFF2-40B4-BE49-F238E27FC236}">
                <a16:creationId xmlns:a16="http://schemas.microsoft.com/office/drawing/2014/main" id="{85394FAC-E24D-4AC4-9C67-DA54198EC66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09120" y="1612098"/>
            <a:ext cx="2875083" cy="511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84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3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8F52009-71DE-46A2-A030-C7EAF93B0C6D}"/>
              </a:ext>
            </a:extLst>
          </p:cNvPr>
          <p:cNvSpPr txBox="1"/>
          <p:nvPr/>
        </p:nvSpPr>
        <p:spPr>
          <a:xfrm>
            <a:off x="3918236" y="1690688"/>
            <a:ext cx="439616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影像辨識結合深度學習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0E1CDCB-2974-4AE1-AC11-316864C12F7B}"/>
              </a:ext>
            </a:extLst>
          </p:cNvPr>
          <p:cNvSpPr/>
          <p:nvPr/>
        </p:nvSpPr>
        <p:spPr>
          <a:xfrm>
            <a:off x="6584585" y="2789688"/>
            <a:ext cx="4396168" cy="316030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YOLOv3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標記約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300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張目標圖片，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解析度為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640x480 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像素，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達到約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94% 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sz="2000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mAP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可克服光線、角度等環境因子對視覺辨識造成的負面影響。</a:t>
            </a: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859F00FA-7FEE-4ADF-B57B-ADB2BDAE4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4910" y="2789688"/>
            <a:ext cx="3336290" cy="3204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5274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2B63418-C911-4292-A0F0-D993D9E7E2E6}"/>
              </a:ext>
            </a:extLst>
          </p:cNvPr>
          <p:cNvSpPr txBox="1"/>
          <p:nvPr/>
        </p:nvSpPr>
        <p:spPr>
          <a:xfrm>
            <a:off x="838200" y="1972816"/>
            <a:ext cx="439616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實際運行程成果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C0D3E02-FC15-4D2C-A4DC-BEF4DC3C8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655" y="1889078"/>
            <a:ext cx="3900425" cy="3079844"/>
          </a:xfrm>
          <a:prstGeom prst="rect">
            <a:avLst/>
          </a:prstGeom>
        </p:spPr>
      </p:pic>
      <p:pic>
        <p:nvPicPr>
          <p:cNvPr id="2050" name="圖片 1">
            <a:extLst>
              <a:ext uri="{FF2B5EF4-FFF2-40B4-BE49-F238E27FC236}">
                <a16:creationId xmlns:a16="http://schemas.microsoft.com/office/drawing/2014/main" id="{6E1F1612-ADDA-4C9F-8D24-26C010994A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012439"/>
            <a:ext cx="8449927" cy="3384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5973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705</Words>
  <Application>Microsoft Office PowerPoint</Application>
  <PresentationFormat>寬螢幕</PresentationFormat>
  <Paragraphs>67</Paragraphs>
  <Slides>13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3" baseType="lpstr">
      <vt:lpstr>微軟正黑體</vt:lpstr>
      <vt:lpstr>新細明體</vt:lpstr>
      <vt:lpstr>標楷體</vt:lpstr>
      <vt:lpstr>Arial</vt:lpstr>
      <vt:lpstr>Calibri</vt:lpstr>
      <vt:lpstr>Calibri Light</vt:lpstr>
      <vt:lpstr>Consolas</vt:lpstr>
      <vt:lpstr>Times New Roman</vt:lpstr>
      <vt:lpstr>Wingdings</vt:lpstr>
      <vt:lpstr>Office 佈景主題</vt:lpstr>
      <vt:lpstr>機器人動力與控制 期末專題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  <vt:lpstr>最終整合</vt:lpstr>
      <vt:lpstr>最終整合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機器人動力與控制 期末專題</dc:title>
  <dc:creator>風很大 椰林大道</dc:creator>
  <cp:lastModifiedBy>名翔 張</cp:lastModifiedBy>
  <cp:revision>26</cp:revision>
  <dcterms:created xsi:type="dcterms:W3CDTF">2020-06-30T16:55:04Z</dcterms:created>
  <dcterms:modified xsi:type="dcterms:W3CDTF">2020-07-03T08:51:42Z</dcterms:modified>
</cp:coreProperties>
</file>

<file path=docProps/thumbnail.jpeg>
</file>